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80" r:id="rId4"/>
    <p:sldId id="264" r:id="rId5"/>
    <p:sldId id="263" r:id="rId6"/>
    <p:sldId id="262" r:id="rId7"/>
    <p:sldId id="259" r:id="rId8"/>
    <p:sldId id="281" r:id="rId9"/>
    <p:sldId id="278" r:id="rId10"/>
    <p:sldId id="277" r:id="rId11"/>
    <p:sldId id="266" r:id="rId12"/>
    <p:sldId id="279" r:id="rId13"/>
    <p:sldId id="261" r:id="rId14"/>
    <p:sldId id="265" r:id="rId15"/>
    <p:sldId id="276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7" autoAdjust="0"/>
    <p:restoredTop sz="94660"/>
  </p:normalViewPr>
  <p:slideViewPr>
    <p:cSldViewPr>
      <p:cViewPr varScale="1">
        <p:scale>
          <a:sx n="131" d="100"/>
          <a:sy n="131" d="100"/>
        </p:scale>
        <p:origin x="528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01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18973998883215"/>
          <c:y val="4.5612748008841929E-2"/>
          <c:w val="0.61575867586091826"/>
          <c:h val="0.9331013029203651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工会组成情况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4A4-4696-A543-F23B7AB17C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A4-4696-A543-F23B7AB17C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4A4-4696-A543-F23B7AB17C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4A4-4696-A543-F23B7AB17C6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4A4-4696-A543-F23B7AB17C65}"/>
              </c:ext>
            </c:extLst>
          </c:dPt>
          <c:cat>
            <c:strRef>
              <c:f>Sheet1!$A$2:$A$6</c:f>
              <c:strCache>
                <c:ptCount val="2"/>
                <c:pt idx="0">
                  <c:v>教师</c:v>
                </c:pt>
                <c:pt idx="1">
                  <c:v>行政人员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27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D7-48BA-9C1A-DD721702DC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l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0.41136807417170995"/>
          <c:y val="0.44600911201437388"/>
          <c:w val="0.22690717113303199"/>
          <c:h val="0.19520995158669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246692-B299-4576-ACD3-D588C6D431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29A03-06E8-42D7-9BA8-116899193D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21AE9-5AB3-4C02-8503-28F4F1410188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25B43-56DC-4360-A8C8-6CC5BC5C2C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D4C6D-89B1-4DBC-8819-CC96FF0380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DC835-6A54-47FE-B768-FE6B9B706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8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348EC-D1D9-48C6-BC9E-EFA0BEBD230A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AC7C5-66C0-4C01-AB12-9F6FD827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7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41A0-9D23-4F87-8C20-AA2BDF7E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7DF8D-C21F-4559-8FB3-78EB8FD0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48205-5C7F-4F4D-BF63-F408D6BD81F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DF1A4-D247-49E7-A967-50455A0A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A9535-5A13-48E0-89D6-7374C186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D0751-B2E9-43B2-9A05-06E18BDBE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1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A5A1D7-0631-4C51-BD37-F6DBE83A5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A18ED-6C7A-405A-923A-3BA3EA6DD33F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72EA1-DD22-48F6-845B-38B27FBA603D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70E8-E593-4EB5-8407-AF8541476A41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58AB-D203-400B-88EF-14DFACF118C2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55B-AD70-4A3A-A5AA-5707B40CBD6C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3EC9-678E-4482-8B91-3F0789A5F9CC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EC5C-D92E-4615-9A52-A6F76480D86D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F71-0AA2-4D37-AC31-D01628E11B39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B3ED4-8196-4467-B7BC-7204F4731E05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A11C0-983A-4FF0-B728-8487E143FB25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基本情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1297-985C-47F4-BC58-39724FA4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404E9-7619-4D50-B7ED-E1A4CD9B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0CD19-1424-4B5F-A597-FCB8173D082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E685C-F2DF-4F61-AF9F-146FBE24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5DD1B-1C5A-4041-84A2-F19275F9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04A5F-02E5-405F-9F7B-802E66293C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98" y="-309596"/>
            <a:ext cx="9746949" cy="73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99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5EF9-E5FC-4AC2-9C54-9E66300685A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1C3B0C-DCEA-496D-8C1B-AAC7C3CB5B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9262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8B06-DC37-4D42-9E08-65B7632EB153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0528-6145-4017-8178-3F85D0EE24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2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458512-7D9A-4BB5-88FB-C4CADB34E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69E-2AF0-49A8-9C54-C11A17B8D9FF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752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zh-CN" altLang="en-US" sz="3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44A3-6F0C-443E-A9DD-774DC912043B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1BC4F-4989-42C5-AC10-D212DEE0A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5459-BCBB-4FE8-9A21-2C71D1728B28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8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34318B3-5A20-48DC-A19B-F4CEC7AE0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92624"/>
            <a:ext cx="6400800" cy="1752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zh-CN" altLang="en-US" sz="3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7FDF2-7E81-4935-B499-C80DF93835BB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0528-6145-4017-8178-3F85D0EE24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2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ADB8BC-2CEA-471A-B257-B9DAA2ED4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E61-0145-45B4-87BD-185615C279B9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AD165C-5813-410D-8FB4-55AC26CB3C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26CB6-E3C3-4756-9FC7-0D63FD188C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692696"/>
            <a:ext cx="11727822" cy="8781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B66E-C4A9-4BF9-A4E9-30C2A9A9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4864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8BE2F-F00C-4A3E-8A58-7CA3954B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61B9-2F17-4AA1-8A2A-780ACC11FAD3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42377-1670-45A8-920D-7F15C03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23428-668F-4420-8AE2-BA74A578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710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35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chemeClr val="bg1">
              <a:alpha val="35000"/>
            </a:schemeClr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F93AE03-0051-42DE-A77D-98711A265AB1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0" r:id="rId2"/>
    <p:sldLayoutId id="2147483681" r:id="rId3"/>
    <p:sldLayoutId id="2147483675" r:id="rId4"/>
    <p:sldLayoutId id="2147483679" r:id="rId5"/>
    <p:sldLayoutId id="2147483682" r:id="rId6"/>
    <p:sldLayoutId id="2147483680" r:id="rId7"/>
    <p:sldLayoutId id="2147483683" r:id="rId8"/>
    <p:sldLayoutId id="2147483677" r:id="rId9"/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060848"/>
            <a:ext cx="7772400" cy="1470025"/>
          </a:xfrm>
        </p:spPr>
        <p:txBody>
          <a:bodyPr>
            <a:noAutofit/>
          </a:bodyPr>
          <a:lstStyle/>
          <a:p>
            <a:pPr lvl="0" defTabSz="2880360">
              <a:spcBef>
                <a:spcPts val="0"/>
              </a:spcBef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  <a:t>年</a:t>
            </a:r>
            <a:b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</a:b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  <a:t>北京市教育工会先进教职工小家</a:t>
            </a:r>
            <a:b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</a:br>
            <a:b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</a:b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  <a:t>申请汇报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863479"/>
            <a:ext cx="8024936" cy="1752600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北京外国语大学法语语言文化学院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1C3FE-B5FD-421D-9BD1-B8D6D187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C1FC-03B5-4928-B438-7D224BFDA44C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CCDC-B923-4E75-B1EB-256AAB5D1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AD705-738D-4C87-8B7D-C11625A8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A3C08F-7E4E-403C-98BA-C46B154966AD}"/>
              </a:ext>
            </a:extLst>
          </p:cNvPr>
          <p:cNvGrpSpPr/>
          <p:nvPr/>
        </p:nvGrpSpPr>
        <p:grpSpPr>
          <a:xfrm>
            <a:off x="0" y="0"/>
            <a:ext cx="9154264" cy="6858000"/>
            <a:chOff x="0" y="0"/>
            <a:chExt cx="9154264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5A429E-2456-4A90-9B4D-C03ED236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0" r="351" b="42967"/>
            <a:stretch/>
          </p:blipFill>
          <p:spPr>
            <a:xfrm>
              <a:off x="0" y="0"/>
              <a:ext cx="9154264" cy="68580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180EB2-B2C7-4239-AF12-C243ACB4A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4185083"/>
              <a:ext cx="3563888" cy="267291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  <a:r>
              <a:rPr lang="en-US" altLang="zh-CN" dirty="0"/>
              <a:t>&gt;</a:t>
            </a:r>
            <a:r>
              <a:rPr lang="zh-CN" altLang="en-US" dirty="0"/>
              <a:t>助力教学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为提升教学水平和教师综合素养，积极组织教职工参加“青年教师基本功大赛”，并取得了不俗的成绩。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66793-3218-4F49-908A-F569734D5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429000"/>
            <a:ext cx="3765657" cy="2568149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300EDAB-E892-45D6-BB30-5EFC256D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5C4E-7E15-4E15-AD56-3CB13C4D03E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996F54-1150-4164-BACD-D8B98E03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3694069-F82F-4477-820B-8B244D85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69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469BEE-C9C9-40A7-8284-BEABCD2E0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1" r="6028" b="8056"/>
          <a:stretch/>
        </p:blipFill>
        <p:spPr>
          <a:xfrm>
            <a:off x="0" y="-59036"/>
            <a:ext cx="9144000" cy="69265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  <a:r>
              <a:rPr lang="en-US" altLang="zh-CN" dirty="0"/>
              <a:t>&gt;</a:t>
            </a:r>
            <a:r>
              <a:rPr lang="zh-CN" altLang="en-US" dirty="0"/>
              <a:t>助力育人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为落实教育工作者“三全育人，五育并举”理念，工会会员带领学生进行劳动，美化教学环境。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05D68-5620-4A40-8F35-46A3B3BA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F8D6-D1FC-4380-8D15-D051992F7DD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7EDE5-1F7A-4153-A083-224DBF90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B1084-0F3F-47AA-817F-9AEC5017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13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971E3-B0DC-4F3D-BE28-09407DC968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90228E-A77B-41C8-B58F-F8637C68E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工会高度重视思想学习，并积极承担工会组织的社会责任。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E783F-C41A-4F5C-808F-53177123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3B0F-C55F-4127-850D-2B26249EE38B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DCD1E-E94D-4967-A77A-AB103469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8EEB0-45ED-4CB2-B60D-B2D2E295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73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ED3-BD1D-4871-99D4-8EA663B6F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-6680" r="3237" b="410"/>
          <a:stretch/>
        </p:blipFill>
        <p:spPr>
          <a:xfrm>
            <a:off x="-24824" y="1"/>
            <a:ext cx="9168823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  <a:r>
              <a:rPr lang="en-US" altLang="zh-CN" dirty="0"/>
              <a:t>&gt;</a:t>
            </a:r>
            <a:r>
              <a:rPr lang="zh-CN" altLang="en-US" dirty="0"/>
              <a:t>参观学习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工会重视思想学习，与学院党支部密切配合，近年来共同组织去平西情报联络站、铁军纪念馆、张裕爱斐堡等爱国主义教育基地参观学习。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32B15-DB1B-4AF6-9ADB-8EC242C3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6BE5A-AA22-4BAF-A202-7FD4D84E37FC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AD78F-89C1-4761-A2AE-BCA6B974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6A004-DA87-4D53-A68E-C84771AA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3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937838-6529-46F8-AF3D-23DA3A390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9" t="447" r="31340" b="45174"/>
          <a:stretch/>
        </p:blipFill>
        <p:spPr>
          <a:xfrm>
            <a:off x="0" y="44625"/>
            <a:ext cx="9144000" cy="68133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  <a:r>
              <a:rPr lang="en-US" altLang="zh-CN" dirty="0"/>
              <a:t>&gt;</a:t>
            </a:r>
            <a:r>
              <a:rPr lang="zh-CN" altLang="en-US" dirty="0"/>
              <a:t>社会责任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2018</a:t>
            </a:r>
            <a:r>
              <a:rPr lang="zh-CN" altLang="en-US" dirty="0"/>
              <a:t>年秋季，法语学院工会组织全员教职工向河北省涞源县山区南屯乡捐赠冬衣，得到了同事们的积极响应，共寄出爱心衣物</a:t>
            </a:r>
            <a:r>
              <a:rPr lang="en-US" dirty="0"/>
              <a:t>160</a:t>
            </a:r>
            <a:r>
              <a:rPr lang="zh-CN" altLang="en-US" dirty="0"/>
              <a:t>斤。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0154E-5236-4701-81E2-BE5B90C7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9CB2-F66B-4493-B304-FABF42E7FBE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B0CF0-E335-4305-922B-A7AF3D3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71116-374C-4411-85B6-EE277BEA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41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961299-EC28-40E8-8558-CE2C5B7C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912" y="2204864"/>
            <a:ext cx="1584176" cy="1143000"/>
          </a:xfrm>
        </p:spPr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C1DC7-DEDA-43E8-AF5E-3F625D73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0BCA-44E3-4845-A0C4-EDB0E61C8186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95AFD-F069-4B79-9B00-32F98AF0C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2EC58-0321-4B2F-92E6-08062025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73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基本情况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zh-CN" altLang="en-US" dirty="0"/>
              <a:t>现会员</a:t>
            </a:r>
            <a:r>
              <a:rPr lang="en-US" altLang="zh-CN" dirty="0"/>
              <a:t>32</a:t>
            </a:r>
            <a:r>
              <a:rPr lang="zh-CN" altLang="en-US" dirty="0"/>
              <a:t>人，其中：</a:t>
            </a:r>
            <a:endParaRPr lang="en-US" altLang="zh-CN" dirty="0"/>
          </a:p>
          <a:p>
            <a:pPr lvl="1"/>
            <a:r>
              <a:rPr lang="zh-CN" altLang="en-US" dirty="0"/>
              <a:t>教师：</a:t>
            </a:r>
            <a:r>
              <a:rPr lang="en-US" altLang="zh-CN" dirty="0"/>
              <a:t>27</a:t>
            </a:r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行政人员：</a:t>
            </a:r>
            <a:r>
              <a:rPr lang="en-US" altLang="zh-CN" dirty="0"/>
              <a:t>5</a:t>
            </a:r>
            <a:r>
              <a:rPr lang="zh-CN" altLang="en-US" dirty="0"/>
              <a:t>人</a:t>
            </a:r>
            <a:endParaRPr lang="en-US" altLang="zh-C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BE84F69-1CDC-4C3A-9A8B-5DE133F86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884313"/>
              </p:ext>
            </p:extLst>
          </p:nvPr>
        </p:nvGraphicFramePr>
        <p:xfrm>
          <a:off x="3655696" y="2276872"/>
          <a:ext cx="5472608" cy="3611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DF938-0654-4010-8A17-5EB8151A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F030-F238-4B3C-B759-A2D20A317933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955FB-4D12-4643-B651-ED8CC134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23EBF-87A1-4808-8934-9E4A3783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F3E8F3-A898-4483-9CED-BD6BD44C7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C791B9-7496-4DC6-9DA7-F7307779D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624" y="3886200"/>
            <a:ext cx="6768752" cy="1752600"/>
          </a:xfrm>
        </p:spPr>
        <p:txBody>
          <a:bodyPr/>
          <a:lstStyle/>
          <a:p>
            <a:r>
              <a:rPr lang="zh-CN" altLang="en-US" dirty="0"/>
              <a:t>为教职工排忧解难，办实事，办好事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862C7E-D78B-4181-A0CF-6A74F30A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981-E120-4EF9-AE95-AF50358CEDA1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DCA89-40EA-46D9-AC3A-02186694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141B-E66E-4921-B4DE-3548B379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9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B52E4-88B6-4EAC-97C6-3CB7314F9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7" b="30087"/>
          <a:stretch/>
        </p:blipFill>
        <p:spPr>
          <a:xfrm>
            <a:off x="-1" y="0"/>
            <a:ext cx="912024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休息站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90797" y="1556792"/>
            <a:ext cx="8229600" cy="4525963"/>
          </a:xfrm>
        </p:spPr>
        <p:txBody>
          <a:bodyPr/>
          <a:lstStyle/>
          <a:p>
            <a:r>
              <a:rPr lang="zh-CN" altLang="en-US" dirty="0"/>
              <a:t>即使办公场所紧张，也要设立教师休息站；精心布置，添置了冰箱、冷藏柜、微波炉、咖啡机等设备，设立了阅读角，方便教职工随时前往休息或补充体力。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A10D2-F304-473F-B25A-11325AFD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DC24-E536-4A41-8589-C83001CD71C6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4C67F-353C-40CB-BBC2-9CA9C942B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F4F3C-733C-4169-A874-281C31AD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82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DA8127-5A57-4245-842B-D6EAEE136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5"/>
          <a:stretch/>
        </p:blipFill>
        <p:spPr>
          <a:xfrm>
            <a:off x="-1" y="44624"/>
            <a:ext cx="9121497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02E2605-F4C5-49B0-9866-DD84552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身心健康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47635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积极组织并督促教职工进行体育锻炼，购置简单、安全的运动器材，利用上午</a:t>
            </a:r>
            <a:r>
              <a:rPr lang="en-US" dirty="0"/>
              <a:t>10</a:t>
            </a:r>
            <a:r>
              <a:rPr lang="zh-CN" altLang="en-US" dirty="0"/>
              <a:t>点的大课间组织教职工进行</a:t>
            </a:r>
            <a:r>
              <a:rPr lang="en-US" dirty="0"/>
              <a:t>20</a:t>
            </a:r>
            <a:r>
              <a:rPr lang="zh-CN" altLang="en-US" dirty="0"/>
              <a:t>分钟的广播体操、踢毽、跳绳等活动。</a:t>
            </a:r>
            <a:endParaRPr lang="en-US" altLang="zh-CN" dirty="0"/>
          </a:p>
          <a:p>
            <a:r>
              <a:rPr lang="zh-CN" altLang="en-US" dirty="0"/>
              <a:t>为老师们预约羽毛球场地进行锻炼。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3D0596-D731-4625-B945-406367CE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CCA10-475F-4015-ACEA-AC77FFADA5AB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72C26-1ECC-4B83-90ED-62F7A7E6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938E0-4AC7-47D8-BCCC-BAA1BDCF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88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F2F4F9-549D-4AB8-9969-8612181FC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b="12861"/>
          <a:stretch/>
        </p:blipFill>
        <p:spPr>
          <a:xfrm>
            <a:off x="0" y="-928"/>
            <a:ext cx="9144000" cy="68589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身心健康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积极组织工会会员参与学校春季运动会，形成良好的运动氛围。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2CD14-4700-4AE1-BDEB-37F33B32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00C3-7DD3-4030-910F-45A7C0F68F12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211FA-231B-4FDB-AF59-49D64FF6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D253D-3734-4835-8446-8C2ABB5A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0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1B26D7-2A4B-4606-BA25-58333B1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3193"/>
            <a:ext cx="4644008" cy="40248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1A793B-C742-4AC4-A28E-2E807EA9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12" y="-17582"/>
            <a:ext cx="5526188" cy="38786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温馨问候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每年定期安排教师代表看望退休教师，对新婚、生子的教职工及时恭贺和慰问。</a:t>
            </a:r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98A3-9D30-4C8C-A415-30631C46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6696-1B45-4F40-BD85-A2B73E0797B8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4A791-421F-4DEA-BB9A-E5564B69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910B1-49DC-4E1A-9158-9BA01DBD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1318F-5143-421A-B5CA-01010EDB0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4" b="1150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共建集体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请退休教师返校座谈，为院系建设、教学工作出谋划策。</a:t>
            </a:r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D271B-8741-4B2A-9B00-12809EAE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FFAB-5736-463D-84E5-63A6F89F157F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4BAB9-4371-482D-A491-35A6B189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4E7B8-D985-4496-B708-BF3B956A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16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04962-A7E6-4F69-95B1-3B3329FD7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DB5FE4-23FB-4576-A66D-B464020303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保护和调动教职工的创造性和进取心，引导青年教师自觉把教育培养和自我修养结合起来，在教师队伍内部形成积极向上、精益求精的工作风气。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4B9496-9687-4AC7-B05B-882EBAA6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D58D-406C-46BC-8A73-11DFF864789A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F20CD-8AF2-4CDD-984C-7A12E632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028C8-F12F-40E8-8961-C5414A0A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7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455</Words>
  <Application>Microsoft Office PowerPoint</Application>
  <PresentationFormat>On-screen Show (4:3)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Microsoft YaHei</vt:lpstr>
      <vt:lpstr>黑体</vt:lpstr>
      <vt:lpstr>宋体</vt:lpstr>
      <vt:lpstr>Arial</vt:lpstr>
      <vt:lpstr>Calibri</vt:lpstr>
      <vt:lpstr>Times New Roman</vt:lpstr>
      <vt:lpstr>Office 主题</vt:lpstr>
      <vt:lpstr>2021年 北京市教育工会先进教职工小家  申请汇报</vt:lpstr>
      <vt:lpstr>基本情况</vt:lpstr>
      <vt:lpstr>人文关怀</vt:lpstr>
      <vt:lpstr>人文关怀&gt;休息站</vt:lpstr>
      <vt:lpstr>人文关怀&gt;身心健康</vt:lpstr>
      <vt:lpstr>人文关怀&gt;身心健康</vt:lpstr>
      <vt:lpstr>人文关怀&gt;温馨问候</vt:lpstr>
      <vt:lpstr>人文关怀&gt;共建集体</vt:lpstr>
      <vt:lpstr>立德树人</vt:lpstr>
      <vt:lpstr>立德树人&gt;助力教学</vt:lpstr>
      <vt:lpstr>立德树人&gt;助力育人</vt:lpstr>
      <vt:lpstr>家国担当</vt:lpstr>
      <vt:lpstr>家国担当&gt;参观学习</vt:lpstr>
      <vt:lpstr>家国担当&gt;社会责任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2021年 北京市教育工会先进教职工小家  申请汇报</dc:title>
  <dc:creator>lenovo</dc:creator>
  <cp:lastModifiedBy>Le F</cp:lastModifiedBy>
  <cp:revision>43</cp:revision>
  <dcterms:created xsi:type="dcterms:W3CDTF">2021-09-24T08:27:34Z</dcterms:created>
  <dcterms:modified xsi:type="dcterms:W3CDTF">2021-09-25T20:31:58Z</dcterms:modified>
</cp:coreProperties>
</file>